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6" r:id="rId1"/>
    <p:sldMasterId id="2147483951" r:id="rId2"/>
    <p:sldMasterId id="2147484007" r:id="rId3"/>
    <p:sldMasterId id="2147484019" r:id="rId4"/>
  </p:sldMasterIdLst>
  <p:notesMasterIdLst>
    <p:notesMasterId r:id="rId18"/>
  </p:notesMasterIdLst>
  <p:handoutMasterIdLst>
    <p:handoutMasterId r:id="rId19"/>
  </p:handoutMasterIdLst>
  <p:sldIdLst>
    <p:sldId id="2014" r:id="rId5"/>
    <p:sldId id="2134" r:id="rId6"/>
    <p:sldId id="2277" r:id="rId7"/>
    <p:sldId id="2225" r:id="rId8"/>
    <p:sldId id="2133" r:id="rId9"/>
    <p:sldId id="2247" r:id="rId10"/>
    <p:sldId id="2273" r:id="rId11"/>
    <p:sldId id="2144" r:id="rId12"/>
    <p:sldId id="2031" r:id="rId13"/>
    <p:sldId id="2251" r:id="rId14"/>
    <p:sldId id="2265" r:id="rId15"/>
    <p:sldId id="2274" r:id="rId16"/>
    <p:sldId id="2235" r:id="rId17"/>
  </p:sldIdLst>
  <p:sldSz cx="9906000" cy="6858000" type="A4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a Meltem Erciş" initials="EME" lastIdx="2" clrIdx="0">
    <p:extLst>
      <p:ext uri="{19B8F6BF-5375-455C-9EA6-DF929625EA0E}">
        <p15:presenceInfo xmlns:p15="http://schemas.microsoft.com/office/powerpoint/2012/main" userId="S-1-5-21-1822627125-2463761640-2225485427-1291" providerId="AD"/>
      </p:ext>
    </p:extLst>
  </p:cmAuthor>
  <p:cmAuthor id="2" name="Yiğit Ün" initials="YÜ" lastIdx="4" clrIdx="1">
    <p:extLst>
      <p:ext uri="{19B8F6BF-5375-455C-9EA6-DF929625EA0E}">
        <p15:presenceInfo xmlns:p15="http://schemas.microsoft.com/office/powerpoint/2012/main" userId="S::yigit.un@galatasaray.org::4ac55b52-3f01-42ef-a067-6ca7a68663f4" providerId="AD"/>
      </p:ext>
    </p:extLst>
  </p:cmAuthor>
  <p:cmAuthor id="3" name="Yıldıray Kozakçı" initials="YK" lastIdx="1" clrIdx="2">
    <p:extLst>
      <p:ext uri="{19B8F6BF-5375-455C-9EA6-DF929625EA0E}">
        <p15:presenceInfo xmlns:p15="http://schemas.microsoft.com/office/powerpoint/2012/main" userId="S-1-5-21-1822627125-2463761640-2225485427-247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800000"/>
    <a:srgbClr val="8F0000"/>
    <a:srgbClr val="A3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3135" autoAdjust="0"/>
  </p:normalViewPr>
  <p:slideViewPr>
    <p:cSldViewPr snapToGrid="0">
      <p:cViewPr varScale="1">
        <p:scale>
          <a:sx n="63" d="100"/>
          <a:sy n="63" d="100"/>
        </p:scale>
        <p:origin x="139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90"/>
    </p:cViewPr>
  </p:sorterViewPr>
  <p:notesViewPr>
    <p:cSldViewPr snapToGrid="0">
      <p:cViewPr varScale="1">
        <p:scale>
          <a:sx n="51" d="100"/>
          <a:sy n="51" d="100"/>
        </p:scale>
        <p:origin x="297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395338-8455-46D3-B128-B368B8A033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" y="1"/>
            <a:ext cx="2951217" cy="497603"/>
          </a:xfrm>
          <a:prstGeom prst="rect">
            <a:avLst/>
          </a:prstGeom>
        </p:spPr>
        <p:txBody>
          <a:bodyPr vert="horz" lIns="91488" tIns="45747" rIns="91488" bIns="457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DF708-CBE2-47C0-9640-C218573948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984" y="1"/>
            <a:ext cx="2951217" cy="497603"/>
          </a:xfrm>
          <a:prstGeom prst="rect">
            <a:avLst/>
          </a:prstGeom>
        </p:spPr>
        <p:txBody>
          <a:bodyPr vert="horz" lIns="91488" tIns="45747" rIns="91488" bIns="45747" rtlCol="0"/>
          <a:lstStyle>
            <a:lvl1pPr algn="r">
              <a:defRPr sz="1200"/>
            </a:lvl1pPr>
          </a:lstStyle>
          <a:p>
            <a:fld id="{E2FF882E-D5F7-4DA7-96EE-12992247C2EE}" type="datetimeFigureOut">
              <a:rPr lang="en-US" smtClean="0"/>
              <a:t>6/12/21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145BC-CF09-4A30-A56B-5C55C25D48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" y="9443327"/>
            <a:ext cx="2951217" cy="497603"/>
          </a:xfrm>
          <a:prstGeom prst="rect">
            <a:avLst/>
          </a:prstGeom>
        </p:spPr>
        <p:txBody>
          <a:bodyPr vert="horz" lIns="91488" tIns="45747" rIns="91488" bIns="457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B08A3-4E51-42D8-BB44-6B7D2F4091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984" y="9443327"/>
            <a:ext cx="2951217" cy="497603"/>
          </a:xfrm>
          <a:prstGeom prst="rect">
            <a:avLst/>
          </a:prstGeom>
        </p:spPr>
        <p:txBody>
          <a:bodyPr vert="horz" lIns="91488" tIns="45747" rIns="91488" bIns="45747" rtlCol="0" anchor="b"/>
          <a:lstStyle>
            <a:lvl1pPr algn="r">
              <a:defRPr sz="1200"/>
            </a:lvl1pPr>
          </a:lstStyle>
          <a:p>
            <a:fld id="{8963AD0E-E22F-467C-A0E5-55625B1D0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87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12" y="6"/>
            <a:ext cx="2950475" cy="498773"/>
          </a:xfrm>
          <a:prstGeom prst="rect">
            <a:avLst/>
          </a:prstGeom>
        </p:spPr>
        <p:txBody>
          <a:bodyPr vert="horz" lIns="91475" tIns="45740" rIns="91475" bIns="4574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6749" y="6"/>
            <a:ext cx="2950475" cy="498773"/>
          </a:xfrm>
          <a:prstGeom prst="rect">
            <a:avLst/>
          </a:prstGeom>
        </p:spPr>
        <p:txBody>
          <a:bodyPr vert="horz" lIns="91475" tIns="45740" rIns="91475" bIns="45740" rtlCol="0"/>
          <a:lstStyle>
            <a:lvl1pPr algn="r">
              <a:defRPr sz="1200"/>
            </a:lvl1pPr>
          </a:lstStyle>
          <a:p>
            <a:fld id="{41E62585-58E1-41D3-8823-A637ED07EED8}" type="datetimeFigureOut">
              <a:rPr lang="tr-TR" smtClean="0"/>
              <a:pPr/>
              <a:t>12.06.2021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34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5" tIns="45740" rIns="91475" bIns="4574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0880" y="4784075"/>
            <a:ext cx="5447030" cy="3914239"/>
          </a:xfrm>
          <a:prstGeom prst="rect">
            <a:avLst/>
          </a:prstGeom>
        </p:spPr>
        <p:txBody>
          <a:bodyPr vert="horz" lIns="91475" tIns="45740" rIns="91475" bIns="4574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12" y="9442160"/>
            <a:ext cx="2950475" cy="498772"/>
          </a:xfrm>
          <a:prstGeom prst="rect">
            <a:avLst/>
          </a:prstGeom>
        </p:spPr>
        <p:txBody>
          <a:bodyPr vert="horz" lIns="91475" tIns="45740" rIns="91475" bIns="4574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6749" y="9442160"/>
            <a:ext cx="2950475" cy="498772"/>
          </a:xfrm>
          <a:prstGeom prst="rect">
            <a:avLst/>
          </a:prstGeom>
        </p:spPr>
        <p:txBody>
          <a:bodyPr vert="horz" lIns="91475" tIns="45740" rIns="91475" bIns="45740" rtlCol="0" anchor="b"/>
          <a:lstStyle>
            <a:lvl1pPr algn="r">
              <a:defRPr sz="1200"/>
            </a:lvl1pPr>
          </a:lstStyle>
          <a:p>
            <a:fld id="{1150A869-25D8-4669-9362-B8482170E76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77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A6711-D279-4454-84EC-42AFBC8A210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26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0A869-25D8-4669-9362-B8482170E769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8319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0A869-25D8-4669-9362-B8482170E769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9567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0A869-25D8-4669-9362-B8482170E769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0336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A6711-D279-4454-84EC-42AFBC8A210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59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A6711-D279-4454-84EC-42AFBC8A210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38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0A869-25D8-4669-9362-B8482170E769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8723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0A869-25D8-4669-9362-B8482170E769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2030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A6711-D279-4454-84EC-42AFBC8A210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37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0A869-25D8-4669-9362-B8482170E769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4660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0A869-25D8-4669-9362-B8482170E769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327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0A869-25D8-4669-9362-B8482170E769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0667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A6711-D279-4454-84EC-42AFBC8A210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4048D6D-EA37-402C-B119-9BCBDF35C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40F3CBF-018D-41DF-8C0F-60E602582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A8CE3A6-CBDC-45BD-A8E9-D217CED04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3A01-03E3-4AAB-A1E5-EE935578FCD2}" type="datetimeFigureOut">
              <a:rPr lang="tr-TR" smtClean="0"/>
              <a:pPr/>
              <a:t>12.06.2021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EF5BE4D-F9E5-4AB8-B443-3C2522FD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3FCD25-D780-4DC3-8FBF-715B3EA0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09B5-F3DB-425E-9CBA-3D86C553DE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7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77E2CE4-9826-4B38-B248-0BB98B0B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C45B2AB-B2AE-482E-BB06-64C6CBDC5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40F2245-C0F4-4599-8F27-1E8D3B932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3A01-03E3-4AAB-A1E5-EE935578FCD2}" type="datetimeFigureOut">
              <a:rPr lang="tr-TR" smtClean="0"/>
              <a:pPr/>
              <a:t>12.06.2021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605E9E-7E2F-4662-B0E8-7B054AB38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6EE833F-7202-4467-9CD0-EB741822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09B5-F3DB-425E-9CBA-3D86C553DE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61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88B0FC4-167C-4800-B060-A3FAF4841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48811B6-8C19-4120-988E-4377F2074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9027759-8F7D-445F-82DE-83F34A788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3A01-03E3-4AAB-A1E5-EE935578FCD2}" type="datetimeFigureOut">
              <a:rPr lang="tr-TR" smtClean="0"/>
              <a:pPr/>
              <a:t>12.06.2021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2088063-CECA-44EF-899A-40EB589A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F6A229F-B17D-4632-B5E0-D7475CB6E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09B5-F3DB-425E-9CBA-3D86C553DE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2855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CDD6059D-8A2F-4A43-A5B4-9EAD35A51B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682" y="6465886"/>
            <a:ext cx="9402445" cy="3921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6" y="1461408"/>
            <a:ext cx="8543925" cy="47155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A5002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A5002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A5002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A5002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A50021"/>
                </a:solidFill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25" name="Unvan 24">
            <a:extLst>
              <a:ext uri="{FF2B5EF4-FFF2-40B4-BE49-F238E27FC236}">
                <a16:creationId xmlns:a16="http://schemas.microsoft.com/office/drawing/2014/main" id="{CD87DC7D-50C0-4688-9F33-B7EC3C12F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6"/>
            <a:ext cx="8543925" cy="48396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A50021"/>
                </a:solidFill>
              </a:defRPr>
            </a:lvl1pPr>
          </a:lstStyle>
          <a:p>
            <a:r>
              <a:rPr lang="tr-TR" dirty="0"/>
              <a:t>Asıl başlık eklemek için tıklayın</a:t>
            </a:r>
          </a:p>
        </p:txBody>
      </p:sp>
      <p:sp>
        <p:nvSpPr>
          <p:cNvPr id="38" name="Metin Yer Tutucusu 10">
            <a:extLst>
              <a:ext uri="{FF2B5EF4-FFF2-40B4-BE49-F238E27FC236}">
                <a16:creationId xmlns:a16="http://schemas.microsoft.com/office/drawing/2014/main" id="{5ADADCC5-7C83-4711-916D-371A54F892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038" y="889911"/>
            <a:ext cx="8543925" cy="3921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rgbClr val="A50021"/>
                </a:solidFill>
              </a:defRPr>
            </a:lvl1pPr>
            <a:lvl2pPr marL="457200" indent="0">
              <a:buFontTx/>
              <a:buNone/>
              <a:defRPr sz="2000" b="1">
                <a:solidFill>
                  <a:srgbClr val="A50021"/>
                </a:solidFill>
              </a:defRPr>
            </a:lvl2pPr>
            <a:lvl3pPr marL="914400" indent="0">
              <a:buFontTx/>
              <a:buNone/>
              <a:defRPr sz="2000" b="1">
                <a:solidFill>
                  <a:srgbClr val="A50021"/>
                </a:solidFill>
              </a:defRPr>
            </a:lvl3pPr>
            <a:lvl4pPr marL="1371600" indent="0">
              <a:buFontTx/>
              <a:buNone/>
              <a:defRPr sz="2000" b="1">
                <a:solidFill>
                  <a:srgbClr val="A50021"/>
                </a:solidFill>
              </a:defRPr>
            </a:lvl4pPr>
            <a:lvl5pPr marL="1828800" indent="0">
              <a:buFontTx/>
              <a:buNone/>
              <a:defRPr sz="2000" b="1">
                <a:solidFill>
                  <a:srgbClr val="A50021"/>
                </a:solidFill>
              </a:defRPr>
            </a:lvl5pPr>
          </a:lstStyle>
          <a:p>
            <a:pPr lvl="0"/>
            <a:r>
              <a:rPr lang="tr-TR" dirty="0"/>
              <a:t>Alt başlık eklemek için tıklayın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747A1AC-2633-4EED-B8C3-C41C3566FF8C}"/>
              </a:ext>
            </a:extLst>
          </p:cNvPr>
          <p:cNvSpPr txBox="1">
            <a:spLocks/>
          </p:cNvSpPr>
          <p:nvPr userDrawn="1"/>
        </p:nvSpPr>
        <p:spPr>
          <a:xfrm>
            <a:off x="0" y="6404610"/>
            <a:ext cx="490682" cy="453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A5002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CD337E-9FCD-44C1-9D23-C1A0ACA86D0F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1047D9-179B-4DB1-B05A-036FB46DD397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" y="203064"/>
            <a:ext cx="9893126" cy="686847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pic>
        <p:nvPicPr>
          <p:cNvPr id="9" name="Picture 2" descr="http://www.plusooo.com/uploads/gallery/album_5/gallery_28_5_15353.png">
            <a:extLst>
              <a:ext uri="{FF2B5EF4-FFF2-40B4-BE49-F238E27FC236}">
                <a16:creationId xmlns:a16="http://schemas.microsoft.com/office/drawing/2014/main" id="{8AE566E5-792A-43D1-A05F-AB760BD81A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151" y="78650"/>
            <a:ext cx="790849" cy="790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3856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337E-9FCD-44C1-9D23-C1A0ACA86D0F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014929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337E-9FCD-44C1-9D23-C1A0ACA86D0F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637043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337E-9FCD-44C1-9D23-C1A0ACA86D0F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297567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337E-9FCD-44C1-9D23-C1A0ACA86D0F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1963419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337E-9FCD-44C1-9D23-C1A0ACA86D0F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3804952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337E-9FCD-44C1-9D23-C1A0ACA86D0F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8938045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6/12/21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337E-9FCD-44C1-9D23-C1A0ACA86D0F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96974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7B714B9-0CC1-4E69-94C1-8A00DD13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B1CA5D-DA13-4005-A050-FD1A7063F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539F444-E03F-4BA7-9097-60439FD63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3A01-03E3-4AAB-A1E5-EE935578FCD2}" type="datetimeFigureOut">
              <a:rPr lang="tr-TR" smtClean="0"/>
              <a:pPr/>
              <a:t>12.06.2021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13DE873-C1F3-4235-B138-675FD7EB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0A02B93-C5BB-42DA-B58A-04A32294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09B5-F3DB-425E-9CBA-3D86C553DE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9260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337E-9FCD-44C1-9D23-C1A0ACA86D0F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929124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337E-9FCD-44C1-9D23-C1A0ACA86D0F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6122158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337E-9FCD-44C1-9D23-C1A0ACA86D0F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3020091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337E-9FCD-44C1-9D23-C1A0ACA86D0F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0360835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Unvan 24">
            <a:extLst>
              <a:ext uri="{FF2B5EF4-FFF2-40B4-BE49-F238E27FC236}">
                <a16:creationId xmlns:a16="http://schemas.microsoft.com/office/drawing/2014/main" id="{CD87DC7D-50C0-4688-9F33-B7EC3C12F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341" y="607106"/>
            <a:ext cx="8543925" cy="48396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A50021"/>
                </a:solidFill>
              </a:defRPr>
            </a:lvl1pPr>
          </a:lstStyle>
          <a:p>
            <a:r>
              <a:rPr lang="tr-TR" dirty="0"/>
              <a:t>Asıl başlık eklemek için tıklayın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747A1AC-2633-4EED-B8C3-C41C3566FF8C}"/>
              </a:ext>
            </a:extLst>
          </p:cNvPr>
          <p:cNvSpPr txBox="1">
            <a:spLocks/>
          </p:cNvSpPr>
          <p:nvPr userDrawn="1"/>
        </p:nvSpPr>
        <p:spPr>
          <a:xfrm>
            <a:off x="0" y="6404610"/>
            <a:ext cx="490682" cy="453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A5002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CD337E-9FCD-44C1-9D23-C1A0ACA86D0F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D16F42-CF64-468E-AD23-9C7B33D696B2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" y="208165"/>
            <a:ext cx="9000000" cy="680110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pic>
        <p:nvPicPr>
          <p:cNvPr id="10" name="Picture 2" descr="http://www.plusooo.com/uploads/gallery/album_5/gallery_28_5_15353.png">
            <a:extLst>
              <a:ext uri="{FF2B5EF4-FFF2-40B4-BE49-F238E27FC236}">
                <a16:creationId xmlns:a16="http://schemas.microsoft.com/office/drawing/2014/main" id="{A1200038-F52E-402D-8581-A48B6E09A3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151" y="97426"/>
            <a:ext cx="790849" cy="790849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285847-8196-4260-BB01-13FF9BA1E7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0682" y="6654935"/>
            <a:ext cx="9415318" cy="22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31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 hidden="1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>
          <a:xfrm>
            <a:off x="9972000" y="178643"/>
            <a:ext cx="30458" cy="3077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200" b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fld id="{01940DDA-0656-452C-A408-68789653BD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>
          <a:xfrm>
            <a:off x="9972000" y="228649"/>
            <a:ext cx="65" cy="3077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8" name="Location, date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1224000" y="6206400"/>
            <a:ext cx="6458400" cy="214674"/>
          </a:xfrm>
        </p:spPr>
        <p:txBody>
          <a:bodyPr/>
          <a:lstStyle>
            <a:lvl1pPr marL="0" indent="0">
              <a:lnSpc>
                <a:spcPct val="93000"/>
              </a:lnSpc>
              <a:spcBef>
                <a:spcPts val="0"/>
              </a:spcBef>
              <a:defRPr sz="1500"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Location, date of presentation (month, day, year)</a:t>
            </a:r>
          </a:p>
        </p:txBody>
      </p:sp>
      <p:sp>
        <p:nvSpPr>
          <p:cNvPr id="4" name="Client name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224000" y="5414400"/>
            <a:ext cx="6458400" cy="486543"/>
          </a:xfrm>
        </p:spPr>
        <p:txBody>
          <a:bodyPr/>
          <a:lstStyle>
            <a:lvl1pPr marL="0" indent="0">
              <a:lnSpc>
                <a:spcPct val="93000"/>
              </a:lnSpc>
              <a:spcBef>
                <a:spcPts val="0"/>
              </a:spcBef>
              <a:defRPr sz="17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en-US" dirty="0"/>
              <a:t>Client name</a:t>
            </a:r>
            <a:br>
              <a:rPr lang="en-US" dirty="0"/>
            </a:br>
            <a:r>
              <a:rPr lang="en-US" dirty="0"/>
              <a:t>(max. two lines, 17 pt.)</a:t>
            </a:r>
          </a:p>
        </p:txBody>
      </p:sp>
      <p:sp>
        <p:nvSpPr>
          <p:cNvPr id="5" name="Type of document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1224000" y="4734000"/>
            <a:ext cx="6458400" cy="243272"/>
          </a:xfrm>
        </p:spPr>
        <p:txBody>
          <a:bodyPr/>
          <a:lstStyle>
            <a:lvl1pPr marL="0" indent="0">
              <a:lnSpc>
                <a:spcPct val="93000"/>
              </a:lnSpc>
              <a:spcBef>
                <a:spcPts val="0"/>
              </a:spcBef>
              <a:defRPr sz="1700" b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Type of document</a:t>
            </a:r>
          </a:p>
        </p:txBody>
      </p:sp>
      <p:sp>
        <p:nvSpPr>
          <p:cNvPr id="6" name="Project name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24000" y="3130082"/>
            <a:ext cx="6458400" cy="1351780"/>
          </a:xfrm>
        </p:spPr>
        <p:txBody>
          <a:bodyPr anchor="b" anchorCtr="0">
            <a:spAutoFit/>
          </a:bodyPr>
          <a:lstStyle>
            <a:lvl1pPr algn="l">
              <a:lnSpc>
                <a:spcPct val="93000"/>
              </a:lnSpc>
              <a:spcBef>
                <a:spcPts val="0"/>
              </a:spcBef>
              <a:defRPr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Project title</a:t>
            </a:r>
            <a:br>
              <a:rPr lang="en-US" dirty="0"/>
            </a:br>
            <a:r>
              <a:rPr lang="en-US" dirty="0"/>
              <a:t>(max. two lines, 21 pt.)</a:t>
            </a:r>
          </a:p>
        </p:txBody>
      </p:sp>
    </p:spTree>
    <p:extLst>
      <p:ext uri="{BB962C8B-B14F-4D97-AF65-F5344CB8AC3E}">
        <p14:creationId xmlns:p14="http://schemas.microsoft.com/office/powerpoint/2010/main" val="1938798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" hidden="1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>
          <a:xfrm>
            <a:off x="9972000" y="178643"/>
            <a:ext cx="30458" cy="3077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200" b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fld id="{01940DDA-0656-452C-A408-68789653BD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" hidden="1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>
          <a:xfrm>
            <a:off x="9972000" y="228649"/>
            <a:ext cx="65" cy="3077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5" name="Title 44"/>
          <p:cNvSpPr>
            <a:spLocks noGrp="1"/>
          </p:cNvSpPr>
          <p:nvPr>
            <p:ph type="title" hasCustomPrompt="1"/>
          </p:nvPr>
        </p:nvSpPr>
        <p:spPr>
          <a:xfrm>
            <a:off x="1224000" y="3927097"/>
            <a:ext cx="7009200" cy="518641"/>
          </a:xfrm>
        </p:spPr>
        <p:txBody>
          <a:bodyPr bIns="216000" anchor="b" anchorCtr="0">
            <a:spAutoFit/>
          </a:bodyPr>
          <a:lstStyle>
            <a:lvl1pPr marL="539750" indent="-539750">
              <a:tabLst>
                <a:tab pos="835025" algn="l"/>
              </a:tabLst>
              <a:defRPr/>
            </a:lvl1pPr>
          </a:lstStyle>
          <a:p>
            <a:r>
              <a:rPr lang="en-US" dirty="0"/>
              <a:t>A.   Click to edit text</a:t>
            </a:r>
          </a:p>
        </p:txBody>
      </p:sp>
      <p:sp>
        <p:nvSpPr>
          <p:cNvPr id="17" name="Doc Code" descr="casecode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7340514" y="6718300"/>
            <a:ext cx="181459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b="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20180220_UEFA Presentation.pptx</a:t>
            </a:r>
          </a:p>
        </p:txBody>
      </p:sp>
    </p:spTree>
    <p:extLst>
      <p:ext uri="{BB962C8B-B14F-4D97-AF65-F5344CB8AC3E}">
        <p14:creationId xmlns:p14="http://schemas.microsoft.com/office/powerpoint/2010/main" val="2170108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90576-26A7-43BB-A14F-EC0F31D0D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A9FC1-8004-481D-B71C-6E2BC7245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92D19-7803-4583-95F0-2EEA38063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EA7C-E7FE-48B5-BD5B-0FAB9B4757F3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F53D2-43CD-481E-8CAE-B0A5565D4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DA049-4B64-41DC-AA0C-A4F14C26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4419-67A4-48BD-A749-1D53DDF1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82F46-BD36-44AB-BDDC-3882DD9B8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C29B-31EE-476A-B7BD-9E4B3E87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CCF4-EB5C-47C1-84EA-029BDDD6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EA7C-E7FE-48B5-BD5B-0FAB9B4757F3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A6D92-B06C-4DEB-A7D7-8DC71FAA3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D312F-66A9-43B6-A7E5-3317AA9B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4419-67A4-48BD-A749-1D53DDF1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62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1FB7-9E27-4738-AC83-40F47915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CE19D-A4E1-46DD-A4CB-D3CE0EFF7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92E67-0774-499F-81A3-4DC04E81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EA7C-E7FE-48B5-BD5B-0FAB9B4757F3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DE2FC-6452-40CC-BD03-0AA20766B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63E76-6507-4CE4-B139-071B5293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4419-67A4-48BD-A749-1D53DDF1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2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A1019C4-87B6-44FE-A55A-509A175A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CC67B0B-CC04-4F4E-995B-A2F18D865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CD0BE98-923E-4043-BAE3-BBE9FC0E0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3A01-03E3-4AAB-A1E5-EE935578FCD2}" type="datetimeFigureOut">
              <a:rPr lang="tr-TR" smtClean="0"/>
              <a:pPr/>
              <a:t>12.06.2021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2575D41-A0B9-4D68-B76C-44168D4F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806F89B-E833-42D5-B062-36F3CBBA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09B5-F3DB-425E-9CBA-3D86C553DE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311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ED646-EA59-4091-B0A5-205A5C5F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5AD23-130D-46D9-9035-89F64A141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6F7C8-5C1B-4CFE-9E6E-913B2BA51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9D0B0-B7E7-446C-A524-06A02A748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EA7C-E7FE-48B5-BD5B-0FAB9B4757F3}" type="datetimeFigureOut">
              <a:rPr lang="en-US" smtClean="0"/>
              <a:t>6/12/21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ECCA0-3651-4CE7-939E-5208AFD0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C6DCB-9A9B-4E7D-8C1F-9D230D8E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4419-67A4-48BD-A749-1D53DDF1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8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B1A98-F56B-4756-B070-8D218ADCB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DC798-7E67-4994-AC0E-0B6EF4ACE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EA942-49FF-4FF8-B0A0-5C0A695DB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2F41E6-0EBE-420F-B0CB-502669C03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3621FE-A879-411B-875C-97BD8760A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E315D1-44E8-4205-BBDE-AC315A459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EA7C-E7FE-48B5-BD5B-0FAB9B4757F3}" type="datetimeFigureOut">
              <a:rPr lang="en-US" smtClean="0"/>
              <a:t>6/12/21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5A077-C6EC-44B1-A75B-B7AE34D01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B871A5-5234-49A2-8C4C-3565F10D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4419-67A4-48BD-A749-1D53DDF1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820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A4DA9-3956-43A3-A8BF-BBCC2479D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F1025F-D229-4F44-8CCD-07AE98C4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EA7C-E7FE-48B5-BD5B-0FAB9B4757F3}" type="datetimeFigureOut">
              <a:rPr lang="en-US" smtClean="0"/>
              <a:t>6/12/21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ECDAED-30C2-495C-B8FC-D80992BA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AA092C-74ED-46B0-99F7-3182B7297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4419-67A4-48BD-A749-1D53DDF1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13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6D51DC-F1F5-4D09-A1E9-BAB92F30F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EA7C-E7FE-48B5-BD5B-0FAB9B4757F3}" type="datetimeFigureOut">
              <a:rPr lang="en-US" smtClean="0"/>
              <a:t>6/12/21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D62249-D696-4087-986C-760F6C01E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E826C-17D6-49BA-A0B7-DDA1B653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4419-67A4-48BD-A749-1D53DDF1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0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46A14-18C3-4026-97A0-B8E0CA6F3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2CF16-5372-4289-AAFA-B11CF4A04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6D620-BC47-4330-892C-56B8C7896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DE576-307F-426C-B189-6AABAAF2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EA7C-E7FE-48B5-BD5B-0FAB9B4757F3}" type="datetimeFigureOut">
              <a:rPr lang="en-US" smtClean="0"/>
              <a:t>6/12/21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3F0AA-C568-45C1-9301-3A5758F9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91E82-A130-4E8C-A345-4EAE6AC0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4419-67A4-48BD-A749-1D53DDF1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69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73EC5-3126-425A-A4C6-CC4648D2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07024E-6C11-4C7D-854A-ECFF43305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1AE6A-EAEA-445F-8858-640286BEF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B1A31-76DA-47A2-925F-F02F3B8C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EA7C-E7FE-48B5-BD5B-0FAB9B4757F3}" type="datetimeFigureOut">
              <a:rPr lang="en-US" smtClean="0"/>
              <a:t>6/12/21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80564-1124-4377-85CB-A5D850493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B11CF-0198-41DB-8520-54C20B91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4419-67A4-48BD-A749-1D53DDF1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27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FBB85-8A06-498C-88C4-78F1964FF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CD9CB-1F91-4ECC-B834-5895330A1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07703-FBD1-44CC-99BE-54B5F4676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EA7C-E7FE-48B5-BD5B-0FAB9B4757F3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16F50-C4BD-4BA6-9BA8-E2C154860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1C8C0-D5D2-4478-AFCD-7D9498D13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4419-67A4-48BD-A749-1D53DDF1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C5D7D-D47B-4471-B96A-B6554DF62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80272-0D2F-4939-A1C3-593A6A1FF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D0EEB-8492-481D-A1F1-818921A11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EA7C-E7FE-48B5-BD5B-0FAB9B4757F3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3E61B-CEAE-40E9-8E3B-01396AE55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BE478-F487-470C-985D-BE5F10AEB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4419-67A4-48BD-A749-1D53DDF1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22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09A5E51-EDFF-4D3A-8949-D140EFD75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CFC0ED0-4772-4F9F-A7C3-45FC42CFB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E054BB-DF8A-4F2F-9922-7E619AC65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A169-91C0-4F8D-8A01-A35B250B80F6}" type="datetimeFigureOut">
              <a:rPr lang="tr-TR" smtClean="0"/>
              <a:t>12.06.2021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9862ECA-78D1-4AE0-BF2D-5D5558B1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2164B69-09CF-4EF2-984C-E8ACD832A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1307-68DD-4072-90CF-EFC7D8BE7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5497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E723C9C-1235-4CD9-8C36-AAC33F6EA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CB5818-996E-4233-AA1B-11F1A141C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C36ADE9-080D-48EC-980E-00266DA8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A169-91C0-4F8D-8A01-A35B250B80F6}" type="datetimeFigureOut">
              <a:rPr lang="tr-TR" smtClean="0"/>
              <a:t>12.06.2021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D13A4A-7199-4644-9C6C-2867900C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2DFFB2-BBA8-4F62-B644-86D7295F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1307-68DD-4072-90CF-EFC7D8BE7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474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96EC4A3-44E6-4FCC-AE7D-485EAAC71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AEB0E6-0D07-444E-8E32-2DDD5439C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9A8C283-03A8-401D-8311-369DE3411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E4A9162-8166-4836-9F00-39EBE569D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3A01-03E3-4AAB-A1E5-EE935578FCD2}" type="datetimeFigureOut">
              <a:rPr lang="tr-TR" smtClean="0"/>
              <a:pPr/>
              <a:t>12.06.2021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EF94AC8-7709-43B8-954A-AB4EFC40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A8149FF-DC00-4B24-9992-42F3E6C4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09B5-F3DB-425E-9CBA-3D86C553DE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1165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F8BAAEC-2FA5-4434-B077-CB2D2642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D9DD25C-C70B-4901-9660-3542C2836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9CA36C4-D48A-4D8E-8BE1-585DA5656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A169-91C0-4F8D-8A01-A35B250B80F6}" type="datetimeFigureOut">
              <a:rPr lang="tr-TR" smtClean="0"/>
              <a:t>12.06.2021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0F747B-59F2-4819-8796-2C8069012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4E4726C-1216-4E2F-BD23-E6A761015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1307-68DD-4072-90CF-EFC7D8BE7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70462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9485D51-D947-49FC-8051-2BC89E153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91DA09-6691-4ED3-B738-DB49FCB09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EABA9D2-1F9D-49C0-80A0-07CDBB14E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5752631-0CA3-4DB4-890A-B3B48C03B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A169-91C0-4F8D-8A01-A35B250B80F6}" type="datetimeFigureOut">
              <a:rPr lang="tr-TR" smtClean="0"/>
              <a:t>12.06.2021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F61A158-6522-4BDF-A326-0AAA92FF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10CC300-D159-43D6-855A-14597310C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1307-68DD-4072-90CF-EFC7D8BE7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14148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9B79329-C114-4FC9-8324-5A849AE69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C809988-42C5-47EF-927A-AA0EC51A9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D3CE620-C435-4974-B70D-48F04EDCF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F697757-B80D-4E07-8A01-A55B8DE51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3F6754F-04B4-42EC-871D-A7C1214E99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A7DC6C9-0BA2-4F3E-8CF5-E7AB4F4A3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A169-91C0-4F8D-8A01-A35B250B80F6}" type="datetimeFigureOut">
              <a:rPr lang="tr-TR" smtClean="0"/>
              <a:t>12.06.2021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5BCC81C-4870-4FCF-A5A8-E0C552B3A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5D935DD-AA40-4875-8078-CE7BF93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1307-68DD-4072-90CF-EFC7D8BE7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10364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CDAC110-EEB3-4886-A8FA-2D1B7CBAE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CFDD6A9-B5EE-4B7F-8054-3B68CC289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A169-91C0-4F8D-8A01-A35B250B80F6}" type="datetimeFigureOut">
              <a:rPr lang="tr-TR" smtClean="0"/>
              <a:t>12.06.2021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8DC788F-3CBB-40AE-88FD-5A661F0A9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E6027AA-37AD-4727-AE1A-368D2571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1307-68DD-4072-90CF-EFC7D8BE7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2960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688577B-FAEA-43DB-B4EB-B191358DE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A169-91C0-4F8D-8A01-A35B250B80F6}" type="datetimeFigureOut">
              <a:rPr lang="tr-TR" smtClean="0"/>
              <a:t>12.06.2021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7F6C66D-7225-4BF4-88D9-45051BD90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D3C9263-AE02-4345-8F15-28C097D3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1307-68DD-4072-90CF-EFC7D8BE7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0898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76D4323-9AB1-45D7-AEDF-762209EA1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423ECB-3B55-4B97-8812-1F9BE5888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19DBAEE-2EF7-4039-B7FA-739427BE4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7EF5D74-514E-443C-B3D9-BF39A08C2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A169-91C0-4F8D-8A01-A35B250B80F6}" type="datetimeFigureOut">
              <a:rPr lang="tr-TR" smtClean="0"/>
              <a:t>12.06.2021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E01D50A-3DBC-484E-A704-17EB63FEE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CC2C7EA-D40D-48A8-B3BB-3AE3778A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1307-68DD-4072-90CF-EFC7D8BE7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47772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E8E3616-8DC3-41FC-BDF9-8BAB8DC8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CA30445-A690-44C8-9962-08DF135E3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F0A599F-F22F-449E-9E88-577B7B1AB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5E2BFB9-F6B8-4F8B-8B74-2A973297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A169-91C0-4F8D-8A01-A35B250B80F6}" type="datetimeFigureOut">
              <a:rPr lang="tr-TR" smtClean="0"/>
              <a:t>12.06.2021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C37A8B2-14F4-4680-BEC4-E0A25E841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F7E33D0-0974-43B6-B182-85E02E44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1307-68DD-4072-90CF-EFC7D8BE7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9943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633F5EB-DB86-410A-A31B-E6866015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F13E4E1-A4DF-4132-83E6-A2258AB99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01BF9FB-6C7B-4C2A-9198-3796522D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A169-91C0-4F8D-8A01-A35B250B80F6}" type="datetimeFigureOut">
              <a:rPr lang="tr-TR" smtClean="0"/>
              <a:t>12.06.2021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ED10D87-BB0B-43A1-897A-363D8FBB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564C15-2853-448A-8497-0DC768A4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1307-68DD-4072-90CF-EFC7D8BE7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0574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5D10E64-53C6-4DA5-BBE4-E946ED2A6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9BBA936-E378-4308-BFFC-E81CCED6F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019743C-E915-472E-B745-A512122A9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A169-91C0-4F8D-8A01-A35B250B80F6}" type="datetimeFigureOut">
              <a:rPr lang="tr-TR" smtClean="0"/>
              <a:t>12.06.2021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79127E-3356-4E00-975C-CC871ADAC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0A26524-0447-4692-883D-9FC3805D7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1307-68DD-4072-90CF-EFC7D8BE7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38318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0718A60-5D8B-4F1B-A0AC-C3504F8C6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95EE5AA-2DD7-4DC1-B94C-5AB6A022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A169-91C0-4F8D-8A01-A35B250B80F6}" type="datetimeFigureOut">
              <a:rPr lang="tr-TR" smtClean="0"/>
              <a:t>12.06.2021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D028962-DD15-4DCC-B1DC-A1B8BB400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A8D335A-3686-4EB7-8489-220771D90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1307-68DD-4072-90CF-EFC7D8BE7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417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96467AE-75D1-415F-AA6E-E195FDA49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FD18C68-BBBD-4E3F-86C0-BF6D8B0B7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0475EBC-B0FD-4DE1-BE99-DBFD08F8C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1D3261B-624B-4D15-85BA-325B9E2F2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6B34271-1FA5-4098-A07E-2879C01D9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4300754-A3F0-4DBA-8E30-9C6F6EACC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3A01-03E3-4AAB-A1E5-EE935578FCD2}" type="datetimeFigureOut">
              <a:rPr lang="tr-TR" smtClean="0"/>
              <a:pPr/>
              <a:t>12.06.2021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320659D-8DEB-4DAB-9438-2AE50E590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0D556F2-574C-420E-8D48-15904380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09B5-F3DB-425E-9CBA-3D86C553DE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662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29E9B28-2803-4FF1-ADC7-772DF6A54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38AE4F7-7335-4F6B-A3A3-FFD728AEF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3A01-03E3-4AAB-A1E5-EE935578FCD2}" type="datetimeFigureOut">
              <a:rPr lang="tr-TR" smtClean="0"/>
              <a:pPr/>
              <a:t>12.06.2021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C269956-8938-4D55-AE13-03B91651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2549E3D-D020-4956-B141-C21739C02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09B5-F3DB-425E-9CBA-3D86C553DE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519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BD0913B-F0D2-42D6-A18F-CC28BDC6D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3A01-03E3-4AAB-A1E5-EE935578FCD2}" type="datetimeFigureOut">
              <a:rPr lang="tr-TR" smtClean="0"/>
              <a:pPr/>
              <a:t>12.06.2021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6E8A0C7-0C7F-4485-A48F-04C0CFB7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7CECFBB-AC8C-408D-B941-5700A566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09B5-F3DB-425E-9CBA-3D86C553DE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3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38C46A3-A443-4682-9A26-20811B093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C41814-9879-422D-9190-B3C2430B1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F01D581-E68B-4CA5-885B-BC0C99D3C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BE0A057-DF7A-418B-803A-2AE8D119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3A01-03E3-4AAB-A1E5-EE935578FCD2}" type="datetimeFigureOut">
              <a:rPr lang="tr-TR" smtClean="0"/>
              <a:pPr/>
              <a:t>12.06.2021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3DAA743-FAC9-435C-BDAA-BC88DCF9B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C8F67AD-392D-493B-BBBF-4737E73D1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09B5-F3DB-425E-9CBA-3D86C553DE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385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A10AFEF-DFC8-45C7-A151-0FFD08F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0263464-9022-4C23-839F-20EB0E1AF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5599E26-56BE-4C0A-882F-5FB91967A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B638A1F-6F01-4121-ABEC-D01247565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3A01-03E3-4AAB-A1E5-EE935578FCD2}" type="datetimeFigureOut">
              <a:rPr lang="tr-TR" smtClean="0"/>
              <a:pPr/>
              <a:t>12.06.2021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D2A5551-F8F4-4BB0-83EA-FD058904E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A51E424-C290-452F-941D-EE811660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09B5-F3DB-425E-9CBA-3D86C553DE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791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F7E84F0-A19C-48A6-AE57-6651648DF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974F5CD-F5D8-4A8C-B743-79D23438D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91C44AC-1C44-49EF-91CB-4428773A2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B3A01-03E3-4AAB-A1E5-EE935578FCD2}" type="datetimeFigureOut">
              <a:rPr lang="tr-TR" smtClean="0"/>
              <a:pPr/>
              <a:t>12.06.2021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D10A1FE-E242-4986-A868-0CCE226A8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AA68466-0F76-415A-8A53-586948ADF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709B5-F3DB-425E-9CBA-3D86C553DE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379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6/12/21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337E-9FCD-44C1-9D23-C1A0ACA86D0F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06E0E6-8E6C-48CF-A19A-923D861192A1}"/>
              </a:ext>
            </a:extLst>
          </p:cNvPr>
          <p:cNvSpPr txBox="1">
            <a:spLocks/>
          </p:cNvSpPr>
          <p:nvPr userDrawn="1"/>
        </p:nvSpPr>
        <p:spPr>
          <a:xfrm>
            <a:off x="455304" y="29397"/>
            <a:ext cx="8601444" cy="5176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400" dirty="0"/>
              <a:t>	</a:t>
            </a:r>
            <a:endParaRPr lang="en-US" sz="4400" dirty="0"/>
          </a:p>
        </p:txBody>
      </p:sp>
      <p:pic>
        <p:nvPicPr>
          <p:cNvPr id="8" name="Resim 1">
            <a:extLst>
              <a:ext uri="{FF2B5EF4-FFF2-40B4-BE49-F238E27FC236}">
                <a16:creationId xmlns:a16="http://schemas.microsoft.com/office/drawing/2014/main" id="{8733AD2E-1984-4799-AB22-2EAB7F98339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90682" y="6404610"/>
            <a:ext cx="9402445" cy="453390"/>
          </a:xfrm>
          <a:prstGeom prst="rect">
            <a:avLst/>
          </a:prstGeom>
        </p:spPr>
      </p:pic>
      <p:pic>
        <p:nvPicPr>
          <p:cNvPr id="9" name="Resim 6">
            <a:extLst>
              <a:ext uri="{FF2B5EF4-FFF2-40B4-BE49-F238E27FC236}">
                <a16:creationId xmlns:a16="http://schemas.microsoft.com/office/drawing/2014/main" id="{824FEC7F-61C8-40D1-A091-68DFFC8BAFD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575946" y="169860"/>
            <a:ext cx="2754106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6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5" r:id="rId12"/>
    <p:sldLayoutId id="2147483966" r:id="rId13"/>
    <p:sldLayoutId id="214748403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074559-1077-4F4D-9D1C-73F9A237F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D0A1A-E6BE-4E5A-A3CC-4504E05F1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5A2BC-5DA1-47E0-9E4C-F758542D7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BEA7C-E7FE-48B5-BD5B-0FAB9B4757F3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D6E52-27DD-4B21-9811-9AF3456C3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4C695-174E-4EFC-B016-265094F6C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54419-67A4-48BD-A749-1D53DDF1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4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1EA355E-DD0D-48F3-B7EE-0DA34CE8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403A2F1-AE1C-459F-9019-60AC164E9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651D4A-0AFC-4AD5-BB3A-AFD75D111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2A169-91C0-4F8D-8A01-A35B250B80F6}" type="datetimeFigureOut">
              <a:rPr lang="tr-TR" smtClean="0"/>
              <a:t>12.06.2021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0AABB2-3CE4-49DB-BD73-4D8817BFC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A1F146-DD16-4A3F-8DCF-8C9005ED6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A1307-68DD-4072-90CF-EFC7D8BE7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428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14.xml"/><Relationship Id="rId7" Type="http://schemas.openxmlformats.org/officeDocument/2006/relationships/oleObject" Target="../embeddings/oleObject1.bin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8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5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6.xml"/><Relationship Id="rId6" Type="http://schemas.openxmlformats.org/officeDocument/2006/relationships/image" Target="../media/image12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7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http://agent108.biz/wp-content/uploads/2013/07/Prediksi-Galatasaray-vs-Malaga-22-Juli-2013-Ujicoba-Antarklub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92"/>
          <a:stretch/>
        </p:blipFill>
        <p:spPr bwMode="auto">
          <a:xfrm>
            <a:off x="3175" y="6122010"/>
            <a:ext cx="9902826" cy="72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972000" y="178643"/>
            <a:ext cx="28854" cy="30778"/>
          </a:xfrm>
        </p:spPr>
        <p:txBody>
          <a:bodyPr/>
          <a:lstStyle/>
          <a:p>
            <a:fld id="{01940DDA-0656-452C-A408-68789653BD9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4415363"/>
            <a:ext cx="9906000" cy="1803149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6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0" y="5505724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8" name="Title 12"/>
          <p:cNvSpPr txBox="1">
            <a:spLocks/>
          </p:cNvSpPr>
          <p:nvPr/>
        </p:nvSpPr>
        <p:spPr>
          <a:xfrm>
            <a:off x="674749" y="4427466"/>
            <a:ext cx="8421267" cy="1248584"/>
          </a:xfrm>
          <a:prstGeom prst="rect">
            <a:avLst/>
          </a:prstGeom>
        </p:spPr>
        <p:txBody>
          <a:bodyPr vert="horz" wrap="square" lIns="0" tIns="0" rIns="0" bIns="216000" rtlCol="0" anchor="b" anchorCtr="0">
            <a:spAutoFit/>
          </a:bodyPr>
          <a:lstStyle/>
          <a:p>
            <a:pPr marL="539750" lvl="0" indent="-539750" algn="ctr" fontAlgn="auto">
              <a:lnSpc>
                <a:spcPct val="93000"/>
              </a:lnSpc>
              <a:spcAft>
                <a:spcPts val="0"/>
              </a:spcAft>
              <a:tabLst>
                <a:tab pos="835025" algn="l"/>
              </a:tabLst>
              <a:defRPr/>
            </a:pPr>
            <a:r>
              <a:rPr lang="tr-TR" sz="2400" dirty="0">
                <a:solidFill>
                  <a:schemeClr val="bg1">
                    <a:lumMod val="95000"/>
                  </a:schemeClr>
                </a:solidFill>
                <a:ea typeface="+mj-ea"/>
                <a:cs typeface="Arial" panose="020B0604020202020204" pitchFamily="34" charset="0"/>
              </a:rPr>
              <a:t>      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+mj-ea"/>
                <a:cs typeface="Arial" panose="020B0604020202020204" pitchFamily="34" charset="0"/>
              </a:rPr>
              <a:t>Galatasaray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a typeface="+mj-ea"/>
                <a:cs typeface="Arial" panose="020B0604020202020204" pitchFamily="34" charset="0"/>
              </a:rPr>
              <a:t>Spor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a typeface="+mj-ea"/>
                <a:cs typeface="Arial" panose="020B0604020202020204" pitchFamily="34" charset="0"/>
              </a:rPr>
              <a:t>Kulüb</a:t>
            </a:r>
            <a:r>
              <a:rPr lang="tr-TR" sz="2400" dirty="0">
                <a:solidFill>
                  <a:schemeClr val="bg1">
                    <a:lumMod val="95000"/>
                  </a:schemeClr>
                </a:solidFill>
                <a:ea typeface="+mj-ea"/>
                <a:cs typeface="Arial" panose="020B0604020202020204" pitchFamily="34" charset="0"/>
              </a:rPr>
              <a:t>ü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ea typeface="+mj-ea"/>
                <a:cs typeface="Arial" panose="020B0604020202020204" pitchFamily="34" charset="0"/>
              </a:rPr>
            </a:br>
            <a:r>
              <a:rPr lang="tr-TR" sz="2400" dirty="0">
                <a:solidFill>
                  <a:schemeClr val="bg1">
                    <a:lumMod val="95000"/>
                  </a:schemeClr>
                </a:solidFill>
                <a:ea typeface="+mj-ea"/>
                <a:cs typeface="Arial" panose="020B0604020202020204" pitchFamily="34" charset="0"/>
              </a:rPr>
              <a:t>Divan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a typeface="+mj-ea"/>
                <a:cs typeface="Arial" panose="020B0604020202020204" pitchFamily="34" charset="0"/>
              </a:rPr>
              <a:t>Kurul</a:t>
            </a:r>
            <a:r>
              <a:rPr lang="tr-TR" sz="2400" dirty="0">
                <a:solidFill>
                  <a:schemeClr val="bg1">
                    <a:lumMod val="95000"/>
                  </a:schemeClr>
                </a:solidFill>
                <a:ea typeface="+mj-ea"/>
                <a:cs typeface="Arial" panose="020B0604020202020204" pitchFamily="34" charset="0"/>
              </a:rPr>
              <a:t>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a typeface="+mj-ea"/>
                <a:cs typeface="Arial" panose="020B0604020202020204" pitchFamily="34" charset="0"/>
              </a:rPr>
              <a:t>Sunumu</a:t>
            </a:r>
            <a:endParaRPr lang="tr-TR" sz="2400" dirty="0">
              <a:solidFill>
                <a:schemeClr val="bg1">
                  <a:lumMod val="95000"/>
                </a:schemeClr>
              </a:solidFill>
              <a:ea typeface="+mj-ea"/>
              <a:cs typeface="Arial" panose="020B0604020202020204" pitchFamily="34" charset="0"/>
            </a:endParaRPr>
          </a:p>
          <a:p>
            <a:pPr marL="539750" lvl="0" indent="-539750" algn="ctr" fontAlgn="auto">
              <a:lnSpc>
                <a:spcPct val="93000"/>
              </a:lnSpc>
              <a:spcAft>
                <a:spcPts val="0"/>
              </a:spcAft>
              <a:tabLst>
                <a:tab pos="835025" algn="l"/>
              </a:tabLst>
              <a:defRPr/>
            </a:pPr>
            <a:r>
              <a:rPr lang="tr-TR" sz="2400" b="1">
                <a:solidFill>
                  <a:schemeClr val="bg1">
                    <a:lumMod val="95000"/>
                  </a:schemeClr>
                </a:solidFill>
                <a:ea typeface="+mj-ea"/>
                <a:cs typeface="Arial" panose="020B0604020202020204" pitchFamily="34" charset="0"/>
              </a:rPr>
              <a:t>       </a:t>
            </a:r>
            <a:r>
              <a:rPr lang="tr-TR" sz="2400" b="1" dirty="0">
                <a:solidFill>
                  <a:schemeClr val="bg1">
                    <a:lumMod val="95000"/>
                  </a:schemeClr>
                </a:solidFill>
                <a:ea typeface="+mj-ea"/>
                <a:cs typeface="Arial" panose="020B0604020202020204" pitchFamily="34" charset="0"/>
              </a:rPr>
              <a:t>12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.06.2021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ea typeface="+mj-ea"/>
              <a:cs typeface="Arial" panose="020B0604020202020204" pitchFamily="34" charset="0"/>
            </a:endParaRPr>
          </a:p>
        </p:txBody>
      </p:sp>
      <p:sp>
        <p:nvSpPr>
          <p:cNvPr id="43" name="Line Chapter Slide"/>
          <p:cNvSpPr>
            <a:spLocks noChangeShapeType="1"/>
          </p:cNvSpPr>
          <p:nvPr/>
        </p:nvSpPr>
        <p:spPr bwMode="auto">
          <a:xfrm>
            <a:off x="740750" y="0"/>
            <a:ext cx="0" cy="685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9" name="Picture 2" descr="http://www.plusooo.com/uploads/gallery/album_5/gallery_28_5_1535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071" y="5814725"/>
            <a:ext cx="790849" cy="790849"/>
          </a:xfrm>
          <a:prstGeom prst="rect">
            <a:avLst/>
          </a:prstGeom>
          <a:noFill/>
        </p:spPr>
      </p:pic>
      <p:pic>
        <p:nvPicPr>
          <p:cNvPr id="1167" name="Picture 143" descr="galatasaray mali  ile ilgili gÃ¶rsel sonucu">
            <a:extLst>
              <a:ext uri="{FF2B5EF4-FFF2-40B4-BE49-F238E27FC236}">
                <a16:creationId xmlns:a16="http://schemas.microsoft.com/office/drawing/2014/main" id="{F67FAF35-1362-4D29-918F-709A4C38D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5" y="-7577"/>
            <a:ext cx="9907586" cy="442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457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1429FF-83C5-4B7D-8C02-FD7231FB7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" y="910590"/>
            <a:ext cx="9437998" cy="561213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C4C8B3C3-1F86-4124-B990-C87AB194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4975"/>
            <a:ext cx="8993875" cy="484188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chemeClr val="tx1"/>
                </a:solidFill>
                <a:latin typeface="Calibri "/>
                <a:cs typeface="Arial" panose="020B0604020202020204" pitchFamily="34" charset="0"/>
              </a:rPr>
              <a:t>Kulüp Konsolide Gelir Tablosu</a:t>
            </a:r>
            <a:endParaRPr lang="en-US" sz="2400" dirty="0">
              <a:solidFill>
                <a:schemeClr val="tx1"/>
              </a:solidFill>
              <a:latin typeface="Calibri "/>
              <a:cs typeface="Arial" panose="020B0604020202020204" pitchFamily="34" charset="0"/>
            </a:endParaRPr>
          </a:p>
        </p:txBody>
      </p:sp>
      <p:sp>
        <p:nvSpPr>
          <p:cNvPr id="7" name="Metin kutusu 3">
            <a:extLst>
              <a:ext uri="{FF2B5EF4-FFF2-40B4-BE49-F238E27FC236}">
                <a16:creationId xmlns:a16="http://schemas.microsoft.com/office/drawing/2014/main" id="{70C3BFA1-80C2-44ED-90B6-D74FB3FDE8E4}"/>
              </a:ext>
            </a:extLst>
          </p:cNvPr>
          <p:cNvSpPr txBox="1"/>
          <p:nvPr/>
        </p:nvSpPr>
        <p:spPr>
          <a:xfrm>
            <a:off x="1111657" y="953518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>
                <a:latin typeface="Calibri "/>
                <a:cs typeface="Arial" panose="020B0604020202020204" pitchFamily="34" charset="0"/>
              </a:rPr>
              <a:t>(IFRS)</a:t>
            </a:r>
          </a:p>
        </p:txBody>
      </p:sp>
      <p:sp>
        <p:nvSpPr>
          <p:cNvPr id="9" name="Metin kutusu 5">
            <a:extLst>
              <a:ext uri="{FF2B5EF4-FFF2-40B4-BE49-F238E27FC236}">
                <a16:creationId xmlns:a16="http://schemas.microsoft.com/office/drawing/2014/main" id="{A57F0EF4-AA64-48C9-A1B5-C5CBC93A2EF4}"/>
              </a:ext>
            </a:extLst>
          </p:cNvPr>
          <p:cNvSpPr txBox="1"/>
          <p:nvPr/>
        </p:nvSpPr>
        <p:spPr>
          <a:xfrm>
            <a:off x="0" y="937980"/>
            <a:ext cx="141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>
                <a:solidFill>
                  <a:srgbClr val="C00000"/>
                </a:solidFill>
                <a:latin typeface="Calibri "/>
                <a:cs typeface="Arial" panose="020B0604020202020204" pitchFamily="34" charset="0"/>
              </a:rPr>
              <a:t>(Milyon TL</a:t>
            </a:r>
            <a:r>
              <a:rPr lang="tr-TR" i="1" dirty="0">
                <a:solidFill>
                  <a:srgbClr val="C00000"/>
                </a:solidFill>
                <a:latin typeface="Calibri 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8916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C4C8B3C3-1F86-4124-B990-C87AB194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4975"/>
            <a:ext cx="8652681" cy="484188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chemeClr val="tx1"/>
                </a:solidFill>
                <a:latin typeface="Calibri "/>
                <a:cs typeface="Arial" panose="020B0604020202020204" pitchFamily="34" charset="0"/>
              </a:rPr>
              <a:t>Kulüp Konsolide Net Borç ve İşletme Sermayesi</a:t>
            </a:r>
          </a:p>
        </p:txBody>
      </p:sp>
      <p:sp>
        <p:nvSpPr>
          <p:cNvPr id="4" name="Metin kutusu 5">
            <a:extLst>
              <a:ext uri="{FF2B5EF4-FFF2-40B4-BE49-F238E27FC236}">
                <a16:creationId xmlns:a16="http://schemas.microsoft.com/office/drawing/2014/main" id="{C6FCD01E-BDAE-4117-B457-8E5843DF6D27}"/>
              </a:ext>
            </a:extLst>
          </p:cNvPr>
          <p:cNvSpPr txBox="1"/>
          <p:nvPr/>
        </p:nvSpPr>
        <p:spPr>
          <a:xfrm>
            <a:off x="0" y="937980"/>
            <a:ext cx="141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>
                <a:solidFill>
                  <a:srgbClr val="C00000"/>
                </a:solidFill>
                <a:latin typeface="Calibri "/>
                <a:cs typeface="Arial" panose="020B0604020202020204" pitchFamily="34" charset="0"/>
              </a:rPr>
              <a:t>(Milyon TL</a:t>
            </a:r>
            <a:r>
              <a:rPr lang="tr-TR" i="1" dirty="0">
                <a:solidFill>
                  <a:srgbClr val="C00000"/>
                </a:solidFill>
                <a:latin typeface="Calibri "/>
              </a:rPr>
              <a:t>)</a:t>
            </a:r>
          </a:p>
        </p:txBody>
      </p:sp>
      <p:sp>
        <p:nvSpPr>
          <p:cNvPr id="5" name="Metin kutusu 3">
            <a:extLst>
              <a:ext uri="{FF2B5EF4-FFF2-40B4-BE49-F238E27FC236}">
                <a16:creationId xmlns:a16="http://schemas.microsoft.com/office/drawing/2014/main" id="{2CA5AF05-6AFD-4841-A197-A9B94428B566}"/>
              </a:ext>
            </a:extLst>
          </p:cNvPr>
          <p:cNvSpPr txBox="1"/>
          <p:nvPr/>
        </p:nvSpPr>
        <p:spPr>
          <a:xfrm>
            <a:off x="1050696" y="953368"/>
            <a:ext cx="97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>
                <a:latin typeface="Calibri "/>
                <a:cs typeface="Arial" panose="020B0604020202020204" pitchFamily="34" charset="0"/>
              </a:rPr>
              <a:t> (IFRS)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0ED88-B342-4D5D-AFC6-4C71676FB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" y="1312544"/>
            <a:ext cx="9380220" cy="52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13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EF8FC8D-8367-4139-8E94-7C5330226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244185"/>
            <a:ext cx="9906000" cy="5216576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C4C8B3C3-1F86-4124-B990-C87AB194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4975"/>
            <a:ext cx="8652681" cy="484188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chemeClr val="tx1"/>
                </a:solidFill>
                <a:latin typeface="Calibri "/>
                <a:cs typeface="Arial" panose="020B0604020202020204" pitchFamily="34" charset="0"/>
              </a:rPr>
              <a:t>Kulüp Konsolide Net Borç ve İşletme Sermayesi</a:t>
            </a:r>
          </a:p>
        </p:txBody>
      </p:sp>
      <p:sp>
        <p:nvSpPr>
          <p:cNvPr id="4" name="Metin kutusu 5">
            <a:extLst>
              <a:ext uri="{FF2B5EF4-FFF2-40B4-BE49-F238E27FC236}">
                <a16:creationId xmlns:a16="http://schemas.microsoft.com/office/drawing/2014/main" id="{C6FCD01E-BDAE-4117-B457-8E5843DF6D27}"/>
              </a:ext>
            </a:extLst>
          </p:cNvPr>
          <p:cNvSpPr txBox="1"/>
          <p:nvPr/>
        </p:nvSpPr>
        <p:spPr>
          <a:xfrm>
            <a:off x="0" y="937980"/>
            <a:ext cx="141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>
                <a:solidFill>
                  <a:srgbClr val="C00000"/>
                </a:solidFill>
                <a:latin typeface="Calibri "/>
                <a:cs typeface="Arial" panose="020B0604020202020204" pitchFamily="34" charset="0"/>
              </a:rPr>
              <a:t>(Milyon </a:t>
            </a:r>
            <a:r>
              <a:rPr lang="tr-TR" i="1" dirty="0" err="1">
                <a:solidFill>
                  <a:srgbClr val="C00000"/>
                </a:solidFill>
                <a:latin typeface="Calibri "/>
                <a:cs typeface="Arial" panose="020B0604020202020204" pitchFamily="34" charset="0"/>
              </a:rPr>
              <a:t>Eur</a:t>
            </a:r>
            <a:r>
              <a:rPr lang="tr-TR" i="1" dirty="0">
                <a:solidFill>
                  <a:srgbClr val="C00000"/>
                </a:solidFill>
                <a:latin typeface="Calibri "/>
              </a:rPr>
              <a:t>)</a:t>
            </a:r>
          </a:p>
        </p:txBody>
      </p:sp>
      <p:sp>
        <p:nvSpPr>
          <p:cNvPr id="5" name="Metin kutusu 3">
            <a:extLst>
              <a:ext uri="{FF2B5EF4-FFF2-40B4-BE49-F238E27FC236}">
                <a16:creationId xmlns:a16="http://schemas.microsoft.com/office/drawing/2014/main" id="{2CA5AF05-6AFD-4841-A197-A9B94428B566}"/>
              </a:ext>
            </a:extLst>
          </p:cNvPr>
          <p:cNvSpPr txBox="1"/>
          <p:nvPr/>
        </p:nvSpPr>
        <p:spPr>
          <a:xfrm>
            <a:off x="1096416" y="953368"/>
            <a:ext cx="90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>
                <a:latin typeface="Calibri "/>
                <a:cs typeface="Arial" panose="020B0604020202020204" pitchFamily="34" charset="0"/>
              </a:rPr>
              <a:t> (IFRS)</a:t>
            </a:r>
          </a:p>
        </p:txBody>
      </p:sp>
    </p:spTree>
    <p:extLst>
      <p:ext uri="{BB962C8B-B14F-4D97-AF65-F5344CB8AC3E}">
        <p14:creationId xmlns:p14="http://schemas.microsoft.com/office/powerpoint/2010/main" val="3040038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9" name="Object 1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0" y="5786467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83848" y="3998739"/>
            <a:ext cx="6738303" cy="435825"/>
          </a:xfrm>
        </p:spPr>
        <p:txBody>
          <a:bodyPr/>
          <a:lstStyle/>
          <a:p>
            <a:pPr algn="ctr"/>
            <a:r>
              <a:rPr lang="tr-TR" sz="2400" b="1" dirty="0">
                <a:solidFill>
                  <a:srgbClr val="C00000"/>
                </a:solidFill>
                <a:effectLst>
                  <a:glow rad="12700">
                    <a:schemeClr val="accent1">
                      <a:alpha val="40000"/>
                    </a:schemeClr>
                  </a:glow>
                  <a:outerShdw blurRad="50800" dist="38100" dir="18900000" algn="bl" rotWithShape="0">
                    <a:srgbClr val="C00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Teşekkürler…</a:t>
            </a:r>
            <a:endParaRPr lang="en-US" sz="2400" b="1" dirty="0">
              <a:solidFill>
                <a:srgbClr val="C00000"/>
              </a:solidFill>
              <a:effectLst>
                <a:glow rad="12700">
                  <a:schemeClr val="accent1">
                    <a:alpha val="40000"/>
                  </a:schemeClr>
                </a:glow>
                <a:outerShdw blurRad="50800" dist="38100" dir="18900000" algn="bl" rotWithShape="0">
                  <a:srgbClr val="C00000">
                    <a:alpha val="4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94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9" name="Object 1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0" y="5786467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83848" y="4206865"/>
            <a:ext cx="6738303" cy="893834"/>
          </a:xfrm>
        </p:spPr>
        <p:txBody>
          <a:bodyPr/>
          <a:lstStyle/>
          <a:p>
            <a:pPr algn="ctr"/>
            <a:r>
              <a:rPr lang="nn-NO" sz="2800" b="1" dirty="0">
                <a:solidFill>
                  <a:srgbClr val="C00000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  <a:latin typeface="+mn-lt"/>
              </a:rPr>
              <a:t>Galatasaray Spor Kulübü</a:t>
            </a:r>
            <a:r>
              <a:rPr lang="tr-TR" sz="2800" b="1" dirty="0">
                <a:solidFill>
                  <a:srgbClr val="C00000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  <a:latin typeface="+mn-lt"/>
              </a:rPr>
              <a:t> Derneği </a:t>
            </a:r>
            <a:br>
              <a:rPr lang="tr-TR" sz="2800" b="1" dirty="0">
                <a:solidFill>
                  <a:srgbClr val="C00000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  <a:latin typeface="+mn-lt"/>
              </a:rPr>
            </a:br>
            <a:r>
              <a:rPr lang="tr-TR" sz="2800" b="1" dirty="0">
                <a:solidFill>
                  <a:srgbClr val="C00000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  <a:latin typeface="+mn-lt"/>
              </a:rPr>
              <a:t>Bireysel Mali Tabloları </a:t>
            </a:r>
            <a:endParaRPr lang="en-US" sz="2800" b="1" dirty="0">
              <a:solidFill>
                <a:srgbClr val="C00000"/>
              </a:solidFill>
              <a:effectLst>
                <a:glow rad="127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70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025773-8EDA-4B65-BA58-91CCF6D62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6241"/>
            <a:ext cx="9159240" cy="572982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n-lt"/>
                <a:cs typeface="Arial" panose="020B0604020202020204" pitchFamily="34" charset="0"/>
              </a:rPr>
              <a:t>Kulüp</a:t>
            </a:r>
            <a:r>
              <a:rPr lang="en-US" sz="2400" dirty="0">
                <a:solidFill>
                  <a:schemeClr val="tx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n-lt"/>
                <a:cs typeface="Arial" panose="020B0604020202020204" pitchFamily="34" charset="0"/>
              </a:rPr>
              <a:t> Solo </a:t>
            </a:r>
            <a:r>
              <a:rPr lang="tr-TR" sz="2400" dirty="0">
                <a:solidFill>
                  <a:schemeClr val="tx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n-lt"/>
                <a:cs typeface="Arial" panose="020B0604020202020204" pitchFamily="34" charset="0"/>
              </a:rPr>
              <a:t>2019, 2020 yılları ve 2021 Mart ayı Gerçekleşen</a:t>
            </a:r>
            <a:endParaRPr lang="en-US" sz="2400" dirty="0">
              <a:solidFill>
                <a:schemeClr val="tx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Metin kutusu 5">
            <a:extLst>
              <a:ext uri="{FF2B5EF4-FFF2-40B4-BE49-F238E27FC236}">
                <a16:creationId xmlns:a16="http://schemas.microsoft.com/office/drawing/2014/main" id="{FE83DEFF-1551-4441-91E0-4966F6DDA03D}"/>
              </a:ext>
            </a:extLst>
          </p:cNvPr>
          <p:cNvSpPr txBox="1"/>
          <p:nvPr/>
        </p:nvSpPr>
        <p:spPr>
          <a:xfrm>
            <a:off x="114381" y="922252"/>
            <a:ext cx="2052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>
                <a:solidFill>
                  <a:srgbClr val="C00000"/>
                </a:solidFill>
                <a:latin typeface="Calibri "/>
                <a:cs typeface="Arial" panose="020B0604020202020204" pitchFamily="34" charset="0"/>
              </a:rPr>
              <a:t>(</a:t>
            </a:r>
            <a:r>
              <a:rPr lang="tr-TR" i="1" dirty="0">
                <a:solidFill>
                  <a:srgbClr val="C00000"/>
                </a:solidFill>
                <a:latin typeface="Calibri "/>
                <a:cs typeface="Arial" panose="020B0604020202020204" pitchFamily="34" charset="0"/>
              </a:rPr>
              <a:t>Milyon</a:t>
            </a:r>
            <a:r>
              <a:rPr lang="tr-TR" sz="1400" i="1" dirty="0">
                <a:solidFill>
                  <a:srgbClr val="C00000"/>
                </a:solidFill>
                <a:latin typeface="Calibri "/>
                <a:cs typeface="Arial" panose="020B0604020202020204" pitchFamily="34" charset="0"/>
              </a:rPr>
              <a:t> TL</a:t>
            </a:r>
            <a:r>
              <a:rPr lang="tr-TR" sz="1400" i="1" dirty="0">
                <a:solidFill>
                  <a:srgbClr val="C00000"/>
                </a:solidFill>
                <a:latin typeface="Calibri "/>
              </a:rPr>
              <a:t>) </a:t>
            </a:r>
            <a:r>
              <a:rPr lang="tr-TR" sz="1400" i="1" dirty="0">
                <a:latin typeface="Calibri "/>
                <a:cs typeface="Arial" panose="020B0604020202020204" pitchFamily="34" charset="0"/>
              </a:rPr>
              <a:t>(</a:t>
            </a:r>
            <a:r>
              <a:rPr lang="tr-TR" i="1" dirty="0">
                <a:latin typeface="Calibri "/>
                <a:cs typeface="Arial" panose="020B0604020202020204" pitchFamily="34" charset="0"/>
              </a:rPr>
              <a:t>VUK</a:t>
            </a:r>
            <a:r>
              <a:rPr lang="tr-TR" sz="1400" i="1" dirty="0">
                <a:latin typeface="Calibri "/>
                <a:cs typeface="Arial" panose="020B0604020202020204" pitchFamily="34" charset="0"/>
              </a:rPr>
              <a:t>)</a:t>
            </a:r>
          </a:p>
          <a:p>
            <a:endParaRPr lang="tr-TR" sz="1400" i="1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D4D973-C3A6-44EB-AF4C-4FF6CB5BB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1356360"/>
            <a:ext cx="9616440" cy="513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5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8346C-BD07-4371-8B61-C3E6DC1B2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2040"/>
            <a:ext cx="9906000" cy="560832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3025773-8EDA-4B65-BA58-91CCF6D62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9482"/>
            <a:ext cx="9212239" cy="483961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Kulüp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Solo </a:t>
            </a:r>
            <a:r>
              <a:rPr lang="tr-TR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Sportif Şubeler Gelir Gider Farkları - 10 Yıl</a:t>
            </a:r>
            <a:endParaRPr lang="en-US" sz="24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Metin kutusu 5">
            <a:extLst>
              <a:ext uri="{FF2B5EF4-FFF2-40B4-BE49-F238E27FC236}">
                <a16:creationId xmlns:a16="http://schemas.microsoft.com/office/drawing/2014/main" id="{FE83DEFF-1551-4441-91E0-4966F6DDA03D}"/>
              </a:ext>
            </a:extLst>
          </p:cNvPr>
          <p:cNvSpPr txBox="1"/>
          <p:nvPr/>
        </p:nvSpPr>
        <p:spPr>
          <a:xfrm>
            <a:off x="114380" y="958203"/>
            <a:ext cx="199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>
                <a:solidFill>
                  <a:srgbClr val="C00000"/>
                </a:solidFill>
                <a:cs typeface="Arial" panose="020B0604020202020204" pitchFamily="34" charset="0"/>
              </a:rPr>
              <a:t>(Milyon USD</a:t>
            </a:r>
            <a:r>
              <a:rPr lang="tr-TR" i="1" dirty="0">
                <a:solidFill>
                  <a:srgbClr val="C00000"/>
                </a:solidFill>
              </a:rPr>
              <a:t>) </a:t>
            </a:r>
            <a:r>
              <a:rPr lang="tr-TR" i="1" dirty="0">
                <a:cs typeface="Arial" panose="020B0604020202020204" pitchFamily="34" charset="0"/>
              </a:rPr>
              <a:t>(VUK)</a:t>
            </a:r>
          </a:p>
          <a:p>
            <a:endParaRPr lang="tr-TR" sz="1400" i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FBED3B-AD28-46E7-A54B-8BE7AA8F6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745" y="1502092"/>
            <a:ext cx="8410575" cy="35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8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9" name="Object 1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0" y="5786467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Resim 10">
            <a:extLst>
              <a:ext uri="{FF2B5EF4-FFF2-40B4-BE49-F238E27FC236}">
                <a16:creationId xmlns:a16="http://schemas.microsoft.com/office/drawing/2014/main" id="{2B965D4E-180A-4E6E-91D9-1B8C9EEDDF3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20" y="-189887"/>
            <a:ext cx="2264981" cy="3382288"/>
          </a:xfrm>
          <a:prstGeom prst="rect">
            <a:avLst/>
          </a:prstGeom>
        </p:spPr>
      </p:pic>
      <p:sp>
        <p:nvSpPr>
          <p:cNvPr id="8" name="Title 12">
            <a:extLst>
              <a:ext uri="{FF2B5EF4-FFF2-40B4-BE49-F238E27FC236}">
                <a16:creationId xmlns:a16="http://schemas.microsoft.com/office/drawing/2014/main" id="{0BAFFBD9-27C9-43B0-AD2E-2794F7D41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848" y="4206865"/>
            <a:ext cx="6738303" cy="893834"/>
          </a:xfrm>
        </p:spPr>
        <p:txBody>
          <a:bodyPr/>
          <a:lstStyle/>
          <a:p>
            <a:pPr algn="ctr"/>
            <a:r>
              <a:rPr lang="nn-NO" sz="2800" b="1" dirty="0">
                <a:solidFill>
                  <a:srgbClr val="C00000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  <a:latin typeface="Calibri "/>
              </a:rPr>
              <a:t>Galatasaray Spo</a:t>
            </a:r>
            <a:r>
              <a:rPr lang="tr-TR" sz="2800" b="1" dirty="0" err="1">
                <a:solidFill>
                  <a:srgbClr val="C00000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  <a:latin typeface="Calibri "/>
              </a:rPr>
              <a:t>rtif</a:t>
            </a:r>
            <a:r>
              <a:rPr lang="tr-TR" sz="2800" b="1" dirty="0">
                <a:solidFill>
                  <a:srgbClr val="C00000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  <a:latin typeface="Calibri "/>
              </a:rPr>
              <a:t> A.Ş. ve Bağlı Ortaklıkları Konsolide Verileri</a:t>
            </a:r>
            <a:endParaRPr lang="en-US" sz="2800" b="1" dirty="0">
              <a:solidFill>
                <a:srgbClr val="C00000"/>
              </a:solidFill>
              <a:effectLst>
                <a:glow rad="12700">
                  <a:schemeClr val="accent1">
                    <a:alpha val="40000"/>
                  </a:schemeClr>
                </a:glow>
              </a:effectLst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72342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5">
            <a:extLst>
              <a:ext uri="{FF2B5EF4-FFF2-40B4-BE49-F238E27FC236}">
                <a16:creationId xmlns:a16="http://schemas.microsoft.com/office/drawing/2014/main" id="{A6C62F66-25B5-4FD9-A134-F8A6CE28C7A7}"/>
              </a:ext>
            </a:extLst>
          </p:cNvPr>
          <p:cNvSpPr txBox="1"/>
          <p:nvPr/>
        </p:nvSpPr>
        <p:spPr>
          <a:xfrm>
            <a:off x="114381" y="958203"/>
            <a:ext cx="141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>
                <a:solidFill>
                  <a:srgbClr val="C00000"/>
                </a:solidFill>
                <a:latin typeface="Calibri "/>
                <a:cs typeface="Arial" panose="020B0604020202020204" pitchFamily="34" charset="0"/>
              </a:rPr>
              <a:t>(Milyon TL</a:t>
            </a:r>
            <a:r>
              <a:rPr lang="tr-TR" i="1" dirty="0">
                <a:solidFill>
                  <a:srgbClr val="C00000"/>
                </a:solidFill>
                <a:latin typeface="Calibri "/>
              </a:rPr>
              <a:t>)</a:t>
            </a:r>
          </a:p>
        </p:txBody>
      </p:sp>
      <p:sp>
        <p:nvSpPr>
          <p:cNvPr id="8" name="Metin kutusu 3">
            <a:extLst>
              <a:ext uri="{FF2B5EF4-FFF2-40B4-BE49-F238E27FC236}">
                <a16:creationId xmlns:a16="http://schemas.microsoft.com/office/drawing/2014/main" id="{04A2AFC5-5CAA-4E4A-A5BE-D0219CC861F2}"/>
              </a:ext>
            </a:extLst>
          </p:cNvPr>
          <p:cNvSpPr txBox="1"/>
          <p:nvPr/>
        </p:nvSpPr>
        <p:spPr>
          <a:xfrm>
            <a:off x="1165078" y="958203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>
                <a:cs typeface="Arial" panose="020B0604020202020204" pitchFamily="34" charset="0"/>
              </a:rPr>
              <a:t>(IFRS)</a:t>
            </a:r>
            <a:endParaRPr lang="tr-TR" sz="1200" i="1" dirty="0"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4C8B3C3-1F86-4124-B990-C87AB194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4975"/>
            <a:ext cx="8993875" cy="48418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 "/>
                <a:cs typeface="Arial" panose="020B0604020202020204" pitchFamily="34" charset="0"/>
              </a:rPr>
              <a:t>Sportif A.Ş. </a:t>
            </a:r>
            <a:r>
              <a:rPr lang="en-US" sz="2400" dirty="0" err="1">
                <a:solidFill>
                  <a:schemeClr val="tx1"/>
                </a:solidFill>
                <a:latin typeface="Calibri "/>
                <a:cs typeface="Arial" panose="020B0604020202020204" pitchFamily="34" charset="0"/>
              </a:rPr>
              <a:t>Konsolide</a:t>
            </a:r>
            <a:r>
              <a:rPr lang="en-US" sz="2400" dirty="0">
                <a:solidFill>
                  <a:schemeClr val="tx1"/>
                </a:solidFill>
                <a:latin typeface="Calibri 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Calibri "/>
                <a:cs typeface="Arial" panose="020B0604020202020204" pitchFamily="34" charset="0"/>
              </a:rPr>
              <a:t>Gelir Tablosu - Sezonluk</a:t>
            </a:r>
            <a:endParaRPr lang="en-US" sz="2400" dirty="0">
              <a:solidFill>
                <a:schemeClr val="tx1"/>
              </a:solidFill>
              <a:latin typeface="Calibri 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ADBD08-285A-49C1-BA90-4ECA73410710}"/>
              </a:ext>
            </a:extLst>
          </p:cNvPr>
          <p:cNvSpPr txBox="1"/>
          <p:nvPr/>
        </p:nvSpPr>
        <p:spPr>
          <a:xfrm>
            <a:off x="205775" y="6016797"/>
            <a:ext cx="8962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 "/>
              </a:rPr>
              <a:t>* 2018-19 </a:t>
            </a:r>
            <a:r>
              <a:rPr lang="en-US" sz="1400" dirty="0" err="1">
                <a:latin typeface="Calibri "/>
              </a:rPr>
              <a:t>Sezonu</a:t>
            </a:r>
            <a:r>
              <a:rPr lang="en-US" sz="1400" dirty="0">
                <a:latin typeface="Calibri "/>
              </a:rPr>
              <a:t> </a:t>
            </a:r>
            <a:r>
              <a:rPr lang="en-US" sz="1400" dirty="0" err="1">
                <a:latin typeface="Calibri "/>
              </a:rPr>
              <a:t>dönemi</a:t>
            </a:r>
            <a:r>
              <a:rPr lang="en-US" sz="1400" dirty="0">
                <a:latin typeface="Calibri "/>
              </a:rPr>
              <a:t> </a:t>
            </a:r>
            <a:r>
              <a:rPr lang="en-US" sz="1400" dirty="0" err="1">
                <a:latin typeface="Calibri "/>
              </a:rPr>
              <a:t>içinde</a:t>
            </a:r>
            <a:r>
              <a:rPr lang="en-US" sz="1400" dirty="0">
                <a:latin typeface="Calibri "/>
              </a:rPr>
              <a:t> </a:t>
            </a:r>
            <a:r>
              <a:rPr lang="en-US" sz="1400" b="1" dirty="0">
                <a:latin typeface="Calibri "/>
              </a:rPr>
              <a:t>41,3 </a:t>
            </a:r>
            <a:r>
              <a:rPr lang="en-US" sz="1400" b="1" dirty="0" err="1">
                <a:latin typeface="Calibri "/>
              </a:rPr>
              <a:t>milyon</a:t>
            </a:r>
            <a:r>
              <a:rPr lang="en-US" sz="1400" b="1" dirty="0">
                <a:latin typeface="Calibri "/>
              </a:rPr>
              <a:t> TL FFP </a:t>
            </a:r>
            <a:r>
              <a:rPr lang="en-US" sz="1400" b="1" dirty="0" err="1">
                <a:latin typeface="Calibri "/>
              </a:rPr>
              <a:t>ceza</a:t>
            </a:r>
            <a:r>
              <a:rPr lang="en-US" sz="1400" b="1" dirty="0">
                <a:latin typeface="Calibri "/>
              </a:rPr>
              <a:t> </a:t>
            </a:r>
            <a:r>
              <a:rPr lang="en-US" sz="1400" b="1" dirty="0" err="1">
                <a:latin typeface="Calibri "/>
              </a:rPr>
              <a:t>tutarı</a:t>
            </a:r>
            <a:r>
              <a:rPr lang="en-US" sz="1400" b="1" dirty="0">
                <a:latin typeface="Calibri "/>
              </a:rPr>
              <a:t> </a:t>
            </a:r>
            <a:r>
              <a:rPr lang="en-US" sz="1400" dirty="0" err="1">
                <a:latin typeface="Calibri "/>
              </a:rPr>
              <a:t>ödenmiş</a:t>
            </a:r>
            <a:r>
              <a:rPr lang="en-US" sz="1400" dirty="0">
                <a:latin typeface="Calibri "/>
              </a:rPr>
              <a:t> </a:t>
            </a:r>
            <a:r>
              <a:rPr lang="en-US" sz="1400" dirty="0" err="1">
                <a:latin typeface="Calibri "/>
              </a:rPr>
              <a:t>olup</a:t>
            </a:r>
            <a:r>
              <a:rPr lang="en-US" sz="1400" dirty="0">
                <a:latin typeface="Calibri "/>
              </a:rPr>
              <a:t> </a:t>
            </a:r>
            <a:r>
              <a:rPr lang="en-US" sz="1400" dirty="0" err="1">
                <a:latin typeface="Calibri "/>
              </a:rPr>
              <a:t>bu</a:t>
            </a:r>
            <a:r>
              <a:rPr lang="en-US" sz="1400" dirty="0">
                <a:latin typeface="Calibri "/>
              </a:rPr>
              <a:t> </a:t>
            </a:r>
            <a:r>
              <a:rPr lang="en-US" sz="1400" dirty="0" err="1">
                <a:latin typeface="Calibri "/>
              </a:rPr>
              <a:t>tutar</a:t>
            </a:r>
            <a:r>
              <a:rPr lang="en-US" sz="1400" dirty="0">
                <a:latin typeface="Calibri "/>
              </a:rPr>
              <a:t> </a:t>
            </a:r>
            <a:r>
              <a:rPr lang="en-US" sz="1400" dirty="0" err="1">
                <a:latin typeface="Calibri "/>
              </a:rPr>
              <a:t>ödenmeseydi</a:t>
            </a:r>
            <a:r>
              <a:rPr lang="en-US" sz="1400" dirty="0">
                <a:latin typeface="Calibri "/>
              </a:rPr>
              <a:t> </a:t>
            </a:r>
            <a:r>
              <a:rPr lang="en-US" sz="1400" dirty="0" err="1">
                <a:latin typeface="Calibri "/>
              </a:rPr>
              <a:t>dönem</a:t>
            </a:r>
            <a:r>
              <a:rPr lang="en-US" sz="1400" dirty="0">
                <a:latin typeface="Calibri "/>
              </a:rPr>
              <a:t> </a:t>
            </a:r>
            <a:r>
              <a:rPr lang="en-US" sz="1400" dirty="0" err="1">
                <a:latin typeface="Calibri "/>
              </a:rPr>
              <a:t>sonu</a:t>
            </a:r>
            <a:r>
              <a:rPr lang="en-US" sz="1400" dirty="0">
                <a:latin typeface="Calibri "/>
              </a:rPr>
              <a:t> </a:t>
            </a:r>
            <a:r>
              <a:rPr lang="en-US" sz="1400" dirty="0" err="1">
                <a:latin typeface="Calibri "/>
              </a:rPr>
              <a:t>kar</a:t>
            </a:r>
            <a:r>
              <a:rPr lang="en-US" sz="1400" dirty="0">
                <a:latin typeface="Calibri "/>
              </a:rPr>
              <a:t> </a:t>
            </a:r>
            <a:r>
              <a:rPr lang="en-US" sz="1400" dirty="0" err="1">
                <a:latin typeface="Calibri "/>
              </a:rPr>
              <a:t>rakamı</a:t>
            </a:r>
            <a:r>
              <a:rPr lang="en-US" sz="1400" dirty="0">
                <a:latin typeface="Calibri 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alibri "/>
              </a:rPr>
              <a:t>65,5 </a:t>
            </a:r>
            <a:r>
              <a:rPr lang="en-US" sz="1400" b="1" dirty="0" err="1">
                <a:solidFill>
                  <a:srgbClr val="FF0000"/>
                </a:solidFill>
                <a:latin typeface="Calibri "/>
              </a:rPr>
              <a:t>milyon</a:t>
            </a:r>
            <a:r>
              <a:rPr lang="en-US" sz="1400" b="1" dirty="0">
                <a:solidFill>
                  <a:srgbClr val="FF0000"/>
                </a:solidFill>
                <a:latin typeface="Calibri "/>
              </a:rPr>
              <a:t> TL </a:t>
            </a:r>
            <a:r>
              <a:rPr lang="en-US" sz="1400" dirty="0" err="1">
                <a:latin typeface="Calibri "/>
              </a:rPr>
              <a:t>olacaktı</a:t>
            </a:r>
            <a:r>
              <a:rPr lang="en-US" sz="1400" dirty="0">
                <a:latin typeface="Calibri 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68A09-00E3-401D-8AB8-39658FF78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17" y="883920"/>
            <a:ext cx="9560243" cy="513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28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5">
            <a:extLst>
              <a:ext uri="{FF2B5EF4-FFF2-40B4-BE49-F238E27FC236}">
                <a16:creationId xmlns:a16="http://schemas.microsoft.com/office/drawing/2014/main" id="{A6C62F66-25B5-4FD9-A134-F8A6CE28C7A7}"/>
              </a:ext>
            </a:extLst>
          </p:cNvPr>
          <p:cNvSpPr txBox="1"/>
          <p:nvPr/>
        </p:nvSpPr>
        <p:spPr>
          <a:xfrm>
            <a:off x="114381" y="958203"/>
            <a:ext cx="141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>
                <a:solidFill>
                  <a:srgbClr val="C00000"/>
                </a:solidFill>
                <a:cs typeface="Arial" panose="020B0604020202020204" pitchFamily="34" charset="0"/>
              </a:rPr>
              <a:t>(Milyon TL</a:t>
            </a:r>
            <a:r>
              <a:rPr lang="tr-TR" i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8" name="Metin kutusu 3">
            <a:extLst>
              <a:ext uri="{FF2B5EF4-FFF2-40B4-BE49-F238E27FC236}">
                <a16:creationId xmlns:a16="http://schemas.microsoft.com/office/drawing/2014/main" id="{04A2AFC5-5CAA-4E4A-A5BE-D0219CC861F2}"/>
              </a:ext>
            </a:extLst>
          </p:cNvPr>
          <p:cNvSpPr txBox="1"/>
          <p:nvPr/>
        </p:nvSpPr>
        <p:spPr>
          <a:xfrm>
            <a:off x="1180318" y="958203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>
                <a:latin typeface="Calibri "/>
                <a:cs typeface="Arial" panose="020B0604020202020204" pitchFamily="34" charset="0"/>
              </a:rPr>
              <a:t>(IFRS)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4C8B3C3-1F86-4124-B990-C87AB194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4975"/>
            <a:ext cx="8993875" cy="48418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Sportif A.Ş.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Konsolide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Gelir Tablosu – 10 Yıllık</a:t>
            </a:r>
            <a:endParaRPr lang="en-US" sz="24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D80934-BE1C-4642-84B1-C8D77CAE0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60120"/>
            <a:ext cx="954024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74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5">
            <a:extLst>
              <a:ext uri="{FF2B5EF4-FFF2-40B4-BE49-F238E27FC236}">
                <a16:creationId xmlns:a16="http://schemas.microsoft.com/office/drawing/2014/main" id="{A6C62F66-25B5-4FD9-A134-F8A6CE28C7A7}"/>
              </a:ext>
            </a:extLst>
          </p:cNvPr>
          <p:cNvSpPr txBox="1"/>
          <p:nvPr/>
        </p:nvSpPr>
        <p:spPr>
          <a:xfrm>
            <a:off x="114381" y="958203"/>
            <a:ext cx="141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>
                <a:solidFill>
                  <a:srgbClr val="C00000"/>
                </a:solidFill>
                <a:cs typeface="Arial" panose="020B0604020202020204" pitchFamily="34" charset="0"/>
              </a:rPr>
              <a:t>(Milyon TL</a:t>
            </a:r>
            <a:r>
              <a:rPr lang="tr-TR" i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8" name="Metin kutusu 3">
            <a:extLst>
              <a:ext uri="{FF2B5EF4-FFF2-40B4-BE49-F238E27FC236}">
                <a16:creationId xmlns:a16="http://schemas.microsoft.com/office/drawing/2014/main" id="{04A2AFC5-5CAA-4E4A-A5BE-D0219CC861F2}"/>
              </a:ext>
            </a:extLst>
          </p:cNvPr>
          <p:cNvSpPr txBox="1"/>
          <p:nvPr/>
        </p:nvSpPr>
        <p:spPr>
          <a:xfrm>
            <a:off x="1165078" y="973591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>
                <a:latin typeface="Calibri "/>
                <a:cs typeface="Arial" panose="020B0604020202020204" pitchFamily="34" charset="0"/>
              </a:rPr>
              <a:t>(IFRS)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4C8B3C3-1F86-4124-B990-C87AB194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4975"/>
            <a:ext cx="8993875" cy="48418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Sportif A.Ş.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Konsolide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Gelir Tablosu – 9 Aylık</a:t>
            </a:r>
            <a:endParaRPr lang="en-US" sz="24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54A75-8F6A-4F1F-BEC5-AFB3ACD6A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" y="825817"/>
            <a:ext cx="9631400" cy="569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7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9" name="Object 1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0" y="5786467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44486" y="4264765"/>
            <a:ext cx="6738303" cy="1294585"/>
          </a:xfrm>
        </p:spPr>
        <p:txBody>
          <a:bodyPr/>
          <a:lstStyle/>
          <a:p>
            <a:pPr algn="ctr"/>
            <a:r>
              <a:rPr lang="nn-NO" sz="2800" b="1" dirty="0">
                <a:solidFill>
                  <a:srgbClr val="C00000"/>
                </a:solidFill>
                <a:latin typeface="+mn-lt"/>
              </a:rPr>
              <a:t>Galatasaray Spor Kulübü</a:t>
            </a:r>
            <a:r>
              <a:rPr lang="tr-TR" sz="2800" b="1" dirty="0">
                <a:solidFill>
                  <a:srgbClr val="C00000"/>
                </a:solidFill>
                <a:latin typeface="+mn-lt"/>
              </a:rPr>
              <a:t> Derneği </a:t>
            </a:r>
            <a:br>
              <a:rPr lang="tr-TR" sz="2800" b="1" dirty="0">
                <a:solidFill>
                  <a:srgbClr val="C00000"/>
                </a:solidFill>
                <a:latin typeface="+mn-lt"/>
              </a:rPr>
            </a:br>
            <a:r>
              <a:rPr lang="tr-TR" sz="2800" b="1" dirty="0">
                <a:solidFill>
                  <a:srgbClr val="C00000"/>
                </a:solidFill>
                <a:latin typeface="+mn-lt"/>
              </a:rPr>
              <a:t>Kulüp Konsolide Verileri</a:t>
            </a:r>
            <a:br>
              <a:rPr lang="tr-TR" sz="2800" b="1" dirty="0">
                <a:solidFill>
                  <a:srgbClr val="C00000"/>
                </a:solidFill>
                <a:latin typeface="+mn-lt"/>
              </a:rPr>
            </a:br>
            <a:endParaRPr lang="en-US" sz="2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29597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Xm8OpuC0K4zgbhuRpvw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y4vWrIMEKgbX7uobN3l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Xm8OpuC0K4zgbhuRpvw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aqnXc2JEG6ZJ9nIl_lQ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Xm8OpuC0K4zgbhuRpvw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6cRjyaoEei74rkZZMiU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ohuWkbSUunIEKaYSEi5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1rKWHA7D0q5mSHUATPBA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qaeHuWg0mbrzYXKD6iS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heme/theme1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24096</TotalTime>
  <Words>211</Words>
  <Application>Microsoft Office PowerPoint</Application>
  <PresentationFormat>A4 Paper (210x297 mm)</PresentationFormat>
  <Paragraphs>43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</vt:lpstr>
      <vt:lpstr>Calibri Light</vt:lpstr>
      <vt:lpstr>Century Schoolbook</vt:lpstr>
      <vt:lpstr>Özel Tasarım</vt:lpstr>
      <vt:lpstr>Office Theme</vt:lpstr>
      <vt:lpstr>Custom Design</vt:lpstr>
      <vt:lpstr>1_Özel Tasarım</vt:lpstr>
      <vt:lpstr>think-cell Slide</vt:lpstr>
      <vt:lpstr>PowerPoint Presentation</vt:lpstr>
      <vt:lpstr>Galatasaray Spor Kulübü Derneği  Bireysel Mali Tabloları </vt:lpstr>
      <vt:lpstr>Kulüp Solo 2019, 2020 yılları ve 2021 Mart ayı Gerçekleşen</vt:lpstr>
      <vt:lpstr>Kulüp Solo Sportif Şubeler Gelir Gider Farkları - 10 Yıl</vt:lpstr>
      <vt:lpstr>Galatasaray Sportif A.Ş. ve Bağlı Ortaklıkları Konsolide Verileri</vt:lpstr>
      <vt:lpstr>Sportif A.Ş. Konsolide Gelir Tablosu - Sezonluk</vt:lpstr>
      <vt:lpstr>Sportif A.Ş. Konsolide Gelir Tablosu – 10 Yıllık</vt:lpstr>
      <vt:lpstr>Sportif A.Ş. Konsolide Gelir Tablosu – 9 Aylık</vt:lpstr>
      <vt:lpstr>Galatasaray Spor Kulübü Derneği  Kulüp Konsolide Verileri </vt:lpstr>
      <vt:lpstr>Kulüp Konsolide Gelir Tablosu</vt:lpstr>
      <vt:lpstr>Kulüp Konsolide Net Borç ve İşletme Sermayesi</vt:lpstr>
      <vt:lpstr>Kulüp Konsolide Net Borç ve İşletme Sermayesi</vt:lpstr>
      <vt:lpstr>Teşekkürler…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Umut Ulutaş</dc:creator>
  <cp:lastModifiedBy>Yiğit Ün</cp:lastModifiedBy>
  <cp:revision>2336</cp:revision>
  <cp:lastPrinted>2021-06-10T08:51:56Z</cp:lastPrinted>
  <dcterms:created xsi:type="dcterms:W3CDTF">2018-05-08T11:40:49Z</dcterms:created>
  <dcterms:modified xsi:type="dcterms:W3CDTF">2021-06-12T09:57:02Z</dcterms:modified>
</cp:coreProperties>
</file>